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</p:sldMasterIdLst>
  <p:notesMasterIdLst>
    <p:notesMasterId r:id="rId35"/>
  </p:notesMasterIdLst>
  <p:sldIdLst>
    <p:sldId id="256" r:id="rId8"/>
    <p:sldId id="1643" r:id="rId9"/>
    <p:sldId id="1649" r:id="rId10"/>
    <p:sldId id="1660" r:id="rId11"/>
    <p:sldId id="1661" r:id="rId12"/>
    <p:sldId id="1662" r:id="rId13"/>
    <p:sldId id="1651" r:id="rId14"/>
    <p:sldId id="1653" r:id="rId15"/>
    <p:sldId id="1652" r:id="rId16"/>
    <p:sldId id="1663" r:id="rId17"/>
    <p:sldId id="1654" r:id="rId18"/>
    <p:sldId id="1655" r:id="rId19"/>
    <p:sldId id="1656" r:id="rId20"/>
    <p:sldId id="1664" r:id="rId21"/>
    <p:sldId id="1665" r:id="rId22"/>
    <p:sldId id="1666" r:id="rId23"/>
    <p:sldId id="1667" r:id="rId24"/>
    <p:sldId id="1668" r:id="rId25"/>
    <p:sldId id="1669" r:id="rId26"/>
    <p:sldId id="1670" r:id="rId27"/>
    <p:sldId id="1673" r:id="rId28"/>
    <p:sldId id="1671" r:id="rId29"/>
    <p:sldId id="1672" r:id="rId30"/>
    <p:sldId id="1657" r:id="rId31"/>
    <p:sldId id="1658" r:id="rId32"/>
    <p:sldId id="1659" r:id="rId33"/>
    <p:sldId id="1645" r:id="rId34"/>
  </p:sldIdLst>
  <p:sldSz cx="12192000" cy="6858000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FF"/>
    <a:srgbClr val="FFF301"/>
    <a:srgbClr val="203864"/>
    <a:srgbClr val="A50021"/>
    <a:srgbClr val="41F4FD"/>
    <a:srgbClr val="F97F7F"/>
    <a:srgbClr val="F75F5F"/>
    <a:srgbClr val="FF7F7F"/>
    <a:srgbClr val="FFCC00"/>
    <a:srgbClr val="B0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4" autoAdjust="0"/>
    <p:restoredTop sz="96521" autoAdjust="0"/>
  </p:normalViewPr>
  <p:slideViewPr>
    <p:cSldViewPr snapToGrid="0">
      <p:cViewPr varScale="1">
        <p:scale>
          <a:sx n="156" d="100"/>
          <a:sy n="156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41268-58C3-4AD2-9A9A-D8D6C13D6C1F}" type="datetimeFigureOut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4BCD-621A-4F7E-B0DE-9DB60EC003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6E5CE-F9F6-225B-527D-375112D02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F1F9B17-36B2-5EA4-8EE3-C4113F993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511664-7FE5-10E6-2E6B-CC02B7B8C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10EA39-39EF-720A-59F7-BDF1744F5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65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DE799-BFD9-8840-E5FA-D49C3E81D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AF7605A-B29C-65DD-2873-38FA756C6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035C4F-32C2-D43E-B70A-25D49DF07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59191A-449D-A527-1B0F-1BE89EF34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163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215AB-0881-0DBB-A5C7-34CE3B37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F0CA2C-72AB-1CD9-F278-9C7B7A715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11A45B-C6A2-7479-0B7D-98CEA1B05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FCBB549-88D2-419E-F18D-0FCD3880C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18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70F1-5726-DA6D-30A5-445C9FC0C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BD7799-86D4-ECB7-4A55-406B00680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964C37-BE13-0B9E-C834-07A847DBE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F4E2B6-DD72-D24E-E42D-2856FDCD3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018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4A7BC-2D05-9D0B-A07B-37F409AF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FBC1C4-399F-3EA3-F8AE-02943CC1B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01BD17-C531-AB00-E3A1-D8AD00A04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9BB083C-97AC-3C62-829A-F9AEEA7D4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922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7A93D-F144-27E4-4476-A94FD8D6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E77011-554A-A851-E6D1-A5CAB0414A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04EF19-3E76-B99D-E8F1-FFB61B470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09E218-1468-7558-F03F-34641B9EC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364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7B825-1A86-F58D-988E-7EBD264B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AC2F598-6147-E27B-7670-DB1F714D6B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02A4468-1C0B-D829-D051-E858504D3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4DF0F7-3C1D-FDF2-0F28-FA4822992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246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1EC65-078B-62D5-35BE-DB92B8FF7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508BE4-DFCA-7DB1-9B4F-862B74C032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D75D145-E348-23F8-85EA-B1BBB6125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BBCC0B-2BA5-584A-DFD8-CD7366512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209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8A44E-A4ED-1D25-0B8F-8EBD8EEE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B5AE22-7976-938A-5885-6B85A236A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C036A36-764B-B043-C382-0BC03F9DA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3AC6FD-DC77-4A41-516F-141737182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927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D339E-85E3-9E9E-BBF9-4928D1AC3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AF177D7-6830-7E83-6C62-58FB4EF3A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F18D87-E75F-6560-8980-F507B1D7B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E13FB5-9E0F-181B-9EB3-DF43B5D3D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97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0DA6C-9499-C9CA-A850-D0CC5968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2FFFAE-88A4-62D3-8CC3-47FF1A582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57BBDF-76BA-8421-EBFD-117005E93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06CAC2-BA93-343F-23BF-87376A2E5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56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30AF6-5192-72A7-2039-E9385AE2D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8AF5E60-77AB-5CE8-3200-77F6072EE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FA1059-ED08-5642-AB42-D38D08E91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1E26AF-D161-A7F4-681C-960F4D020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6827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68CF1-5330-C568-FD3B-BC10E3534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126E88-C8B3-E98B-CCB3-5A21EFF0C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CB3B32-DB96-9CF2-DC7E-DD1ED779D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9D07C8E-90B4-25C9-E715-3EFBA6FC4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959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6E99-BE22-9A50-8BF1-4DC4F3530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71B1B07-D361-69A4-F6BB-8F36F22BA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EDC85C-D4E4-F4D8-4FA1-18C3D7647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9B0627-E34F-9100-2722-EE8F64B4C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029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353D7-C93A-B175-F129-3278229F6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9E9392F-4D92-D2BB-E20B-2967C6234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AACB1D0-4565-5592-1F0D-862C923D9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9F09BD-432C-75C4-DA40-F17FA04F1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582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9965E-250F-A3F6-1BD3-88D62EAEA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5CA9115-747C-7B4C-E4A0-540157756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11EC4BF-6A65-5C6A-4443-22045106E9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929212-5677-F004-A29E-237128850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920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ECB89-316C-F9B6-983E-AB32ED70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384232-4E57-06F1-E361-21C83186E8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155961-C741-AEA8-7102-3E1BA015E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802C35-E9B9-2712-1F9C-3119A72FD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1660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8016-74C1-50F0-1188-8367BFB52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0DB3C6-6BE1-1DB6-479A-D1E2441C6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6F3E33-2D2C-3F46-51BF-D5972BFBF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8BF812-6B24-21CE-AC58-E5CBE02D7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199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56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0BC27-88D3-7291-B1B2-52369549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1C4357-7098-D1F0-6C30-9EB1CFAC7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2AE43A2-AAB6-CFCA-E2B3-342500509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9ECEF0-EBF8-4C3E-A55D-975BAE76A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532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C68F4-8B81-19B2-680B-DF318E178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BBBEBF3-A59C-FA64-788E-D46D094D5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027DB77-43B7-61D7-1E49-1752C08C3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430452-AEE2-E522-C029-38839ED4F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46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7AFE5-6421-3DA5-1092-6E3885B99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E96F070-93C1-1C9A-5495-A904B73DE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AF8C066-45B4-F208-AA43-90F24B5EE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12087C-0A18-9673-C7EA-4750B8F0E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66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B1CB8-8DEB-D7D6-B458-ED87CBF4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6845115-84D9-3130-A3C6-A8D19FC74C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A84C7DC-5D66-CBCB-C1A8-0760541C3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9CEB03-A469-37A0-3334-86C98A36E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806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41358-C664-D7B9-5FF9-7634E8D6B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B2C561B-C4AF-6596-E343-A856F1292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6F867A-154E-7A46-48A7-3B187851C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C6E1550-90AE-153C-D8B9-263AAB8E4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7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E111-7324-B0D0-A89F-82E36F22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DD3EE52-79D9-EC1D-62B3-C5D03A471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A354D95-77C4-845A-EC67-7FE1DE4ED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27C131-F7D3-22B5-F854-820CE369E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326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357D2-DF1C-8E03-EA34-ABAEF9EC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E9B543-FC72-0842-B312-7C10E4E39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666615B-6F8E-E650-F7B1-BCF8E19A4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AAAA32-DDC6-B8F6-ABAE-FA21EAFBF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F4BCD-621A-4F7E-B0DE-9DB60EC0038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44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D6ED6-076C-4C2E-982D-A07EA9CD3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F14678-88FA-4B1B-BCE9-FE7299DC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0F5A3C-9817-480E-8281-54FCA652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78DD-B25E-4DEA-8164-4FDE57861687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2305D4-466B-4449-AD16-7089918D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C5A129-B29C-4C79-B005-0BF661B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03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F30022-9F05-46E6-8E09-761C88A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AE43DB-3459-41A5-8B97-512710808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976980-68A8-43D5-B010-A849D916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8BE3-EC10-4EB5-AE54-8B3B8A7CA27B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FC046A-7B8F-4438-810D-54CBAD4F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0917C-EFA2-4223-AAA4-21BB7F5E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0981808-8FC9-443C-BFD4-C4743D641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FF5341-0F5B-49CF-827B-2B5A1A6A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DDB957-971B-43ED-92AD-1129063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BD31-4D0A-4DAB-892D-827EE099A961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7DA4C7-7896-4AB7-B028-B0D98A8D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639DF0-8CDA-47FF-B6D2-4611E27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14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D6ED6-076C-4C2E-982D-A07EA9CD3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F14678-88FA-4B1B-BCE9-FE7299DC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0F5A3C-9817-480E-8281-54FCA652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78DD-B25E-4DEA-8164-4FDE57861687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2305D4-466B-4449-AD16-7089918D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942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0ED217-D4E4-4E57-A1D0-F450DB46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D968FA-A594-47DB-8C49-CA39C3C0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0D3D33-0BC2-444A-9893-C44FB294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B21-3675-4ACC-897B-0148B2F278F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401533-B9D3-40B2-B05F-608CC174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7143AE-64E1-4622-A9CC-17C35C37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r>
              <a:rPr lang="en-US" altLang="ko-KR"/>
              <a:t>	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84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C3A9A4-B25A-4598-8D53-67E7805B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F6552-3EEF-471E-ADB0-596842C80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A58B38-D2E7-4938-B098-F4763C5F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466-7EFC-45DE-A6EF-F30726C845F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FB2797-D5DB-48BC-987A-57ADEFF5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50217D-5F22-4EDB-83C2-531DE67B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759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29F06A-2643-406D-BE11-75021656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747691-EDCA-4345-BAE9-0D3628D72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066536-D46D-4A90-A041-9E2C5862B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0EADC6-823F-4C96-A6D9-1C75619A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E72A-0283-4915-892A-6BA4D79A262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9D5070-77FB-4C6F-A7B1-A096AFD4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319332-B1BD-4550-BB07-FDD3FA0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23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3F823-A636-45C3-AEFF-ECDDE425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8B11AB-F41C-43CC-83C1-8FD501C6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F0BF28-9D7F-4FC9-A504-1EAA55D7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A1F3F20-95EF-48C3-A9D2-FDBCC597E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588CF51-6F29-4884-9BD5-C6E46B73B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B6E52-712B-493C-AA70-0CF43743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2566-C95E-4012-9912-36782C5C309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0E755-C695-45B7-AE26-E28E99B2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DDBB24-6B62-4C30-BF5F-95B561C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941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6A5DF-E31F-42A3-88C5-EB0049BC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BE2FEDB-6CD3-4540-B2CA-803572BD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0C9A-7087-4391-B8FD-45BC66B35A5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114AA5-DBBA-406D-88E5-151EB18E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64F98E-6531-4284-8C39-D99EC11F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061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26F52AE-C5D8-444C-A7E8-14666ECA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CD4-BBC0-47C6-A5CB-51146F2D1B22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EC123BC-5116-41C1-9770-EFF6DD7A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35F2E7-7321-42E0-8B92-1F4C119C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53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6B6E0-21B8-4EAC-96F9-6769F85F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0D5E01-101D-4CC7-9823-EE645F8F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C46F58-9741-475E-A46E-752C85BC4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05193E-781A-4A7C-B076-42D494A6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A23A-01B4-45EC-95DB-220257C2E0C9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ACF880-A81B-4021-91CA-F1096A93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A9E9A0-2493-497E-98AC-8785869F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87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0ED217-D4E4-4E57-A1D0-F450DB46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D968FA-A594-47DB-8C49-CA39C3C0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0D3D33-0BC2-444A-9893-C44FB294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B21-3675-4ACC-897B-0148B2F278F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401533-B9D3-40B2-B05F-608CC174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7143AE-64E1-4622-A9CC-17C35C37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r>
              <a:rPr lang="en-US" altLang="ko-KR"/>
              <a:t>	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55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7E3C8-0BC4-4521-BE50-67BD1B17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0B76CF-8967-41C0-871E-2AD55D423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00A2D4-AC37-4A29-92A8-A0F63FD83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83388F-A9BC-4D05-9E8A-FA857C50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55CA-7A5A-43B2-99B4-C75138D327A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C27105-04C1-4A12-A53F-EA910625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85D92F-B051-49B3-825C-5E6DC273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6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F30022-9F05-46E6-8E09-761C88A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AE43DB-3459-41A5-8B97-512710808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976980-68A8-43D5-B010-A849D916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8BE3-EC10-4EB5-AE54-8B3B8A7CA27B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FC046A-7B8F-4438-810D-54CBAD4F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0917C-EFA2-4223-AAA4-21BB7F5E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276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0981808-8FC9-443C-BFD4-C4743D641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FF5341-0F5B-49CF-827B-2B5A1A6A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DDB957-971B-43ED-92AD-1129063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BD31-4D0A-4DAB-892D-827EE099A961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7DA4C7-7896-4AB7-B028-B0D98A8D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639DF0-8CDA-47FF-B6D2-4611E27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2771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D6ED6-076C-4C2E-982D-A07EA9CD3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F14678-88FA-4B1B-BCE9-FE7299DC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0F5A3C-9817-480E-8281-54FCA652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78DD-B25E-4DEA-8164-4FDE57861687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2305D4-466B-4449-AD16-7089918D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C5A129-B29C-4C79-B005-0BF661B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40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0ED217-D4E4-4E57-A1D0-F450DB46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D968FA-A594-47DB-8C49-CA39C3C0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0D3D33-0BC2-444A-9893-C44FB294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B21-3675-4ACC-897B-0148B2F278F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401533-B9D3-40B2-B05F-608CC174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7143AE-64E1-4622-A9CC-17C35C37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r>
              <a:rPr lang="en-US" altLang="ko-KR"/>
              <a:t>	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375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C3A9A4-B25A-4598-8D53-67E7805B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F6552-3EEF-471E-ADB0-596842C80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A58B38-D2E7-4938-B098-F4763C5F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466-7EFC-45DE-A6EF-F30726C845F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FB2797-D5DB-48BC-987A-57ADEFF5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50217D-5F22-4EDB-83C2-531DE67B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882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29F06A-2643-406D-BE11-75021656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747691-EDCA-4345-BAE9-0D3628D72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066536-D46D-4A90-A041-9E2C5862B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0EADC6-823F-4C96-A6D9-1C75619A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E72A-0283-4915-892A-6BA4D79A262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9D5070-77FB-4C6F-A7B1-A096AFD4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319332-B1BD-4550-BB07-FDD3FA0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711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3F823-A636-45C3-AEFF-ECDDE425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8B11AB-F41C-43CC-83C1-8FD501C6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F0BF28-9D7F-4FC9-A504-1EAA55D7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A1F3F20-95EF-48C3-A9D2-FDBCC597E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588CF51-6F29-4884-9BD5-C6E46B73B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B6E52-712B-493C-AA70-0CF43743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2566-C95E-4012-9912-36782C5C309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0E755-C695-45B7-AE26-E28E99B2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DDBB24-6B62-4C30-BF5F-95B561C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6A5DF-E31F-42A3-88C5-EB0049BC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BE2FEDB-6CD3-4540-B2CA-803572BD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0C9A-7087-4391-B8FD-45BC66B35A5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114AA5-DBBA-406D-88E5-151EB18E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64F98E-6531-4284-8C39-D99EC11F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919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26F52AE-C5D8-444C-A7E8-14666ECA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CD4-BBC0-47C6-A5CB-51146F2D1B22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EC123BC-5116-41C1-9770-EFF6DD7A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35F2E7-7321-42E0-8B92-1F4C119C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6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C3A9A4-B25A-4598-8D53-67E7805B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F6552-3EEF-471E-ADB0-596842C80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A58B38-D2E7-4938-B098-F4763C5F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466-7EFC-45DE-A6EF-F30726C845F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FB2797-D5DB-48BC-987A-57ADEFF5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50217D-5F22-4EDB-83C2-531DE67B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8287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6B6E0-21B8-4EAC-96F9-6769F85F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0D5E01-101D-4CC7-9823-EE645F8F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C46F58-9741-475E-A46E-752C85BC4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05193E-781A-4A7C-B076-42D494A6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A23A-01B4-45EC-95DB-220257C2E0C9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ACF880-A81B-4021-91CA-F1096A93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A9E9A0-2493-497E-98AC-8785869F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554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7E3C8-0BC4-4521-BE50-67BD1B17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0B76CF-8967-41C0-871E-2AD55D423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00A2D4-AC37-4A29-92A8-A0F63FD83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83388F-A9BC-4D05-9E8A-FA857C50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55CA-7A5A-43B2-99B4-C75138D327A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C27105-04C1-4A12-A53F-EA910625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85D92F-B051-49B3-825C-5E6DC273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317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F30022-9F05-46E6-8E09-761C88A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AE43DB-3459-41A5-8B97-512710808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976980-68A8-43D5-B010-A849D916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8BE3-EC10-4EB5-AE54-8B3B8A7CA27B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FC046A-7B8F-4438-810D-54CBAD4F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0917C-EFA2-4223-AAA4-21BB7F5E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645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0981808-8FC9-443C-BFD4-C4743D641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FF5341-0F5B-49CF-827B-2B5A1A6A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DDB957-971B-43ED-92AD-1129063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BD31-4D0A-4DAB-892D-827EE099A961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7DA4C7-7896-4AB7-B028-B0D98A8D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639DF0-8CDA-47FF-B6D2-4611E27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315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6D6ED6-076C-4C2E-982D-A07EA9CD3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F14678-88FA-4B1B-BCE9-FE7299DCC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0F5A3C-9817-480E-8281-54FCA652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78DD-B25E-4DEA-8164-4FDE57861687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2305D4-466B-4449-AD16-7089918DA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C5A129-B29C-4C79-B005-0BF661B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616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0ED217-D4E4-4E57-A1D0-F450DB46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D968FA-A594-47DB-8C49-CA39C3C0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0D3D33-0BC2-444A-9893-C44FB294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8B21-3675-4ACC-897B-0148B2F278F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401533-B9D3-40B2-B05F-608CC174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7143AE-64E1-4622-A9CC-17C35C37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r>
              <a:rPr lang="en-US" altLang="ko-KR"/>
              <a:t>	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002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C3A9A4-B25A-4598-8D53-67E7805B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FF6552-3EEF-471E-ADB0-596842C80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A58B38-D2E7-4938-B098-F4763C5F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3466-7EFC-45DE-A6EF-F30726C845F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FB2797-D5DB-48BC-987A-57ADEFF5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50217D-5F22-4EDB-83C2-531DE67B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685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29F06A-2643-406D-BE11-75021656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747691-EDCA-4345-BAE9-0D3628D72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066536-D46D-4A90-A041-9E2C5862B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0EADC6-823F-4C96-A6D9-1C75619A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E72A-0283-4915-892A-6BA4D79A262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9D5070-77FB-4C6F-A7B1-A096AFD4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319332-B1BD-4550-BB07-FDD3FA0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482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3F823-A636-45C3-AEFF-ECDDE425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8B11AB-F41C-43CC-83C1-8FD501C6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F0BF28-9D7F-4FC9-A504-1EAA55D7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A1F3F20-95EF-48C3-A9D2-FDBCC597E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588CF51-6F29-4884-9BD5-C6E46B73B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B6E52-712B-493C-AA70-0CF43743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2566-C95E-4012-9912-36782C5C309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0E755-C695-45B7-AE26-E28E99B2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DDBB24-6B62-4C30-BF5F-95B561C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386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6A5DF-E31F-42A3-88C5-EB0049BC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BE2FEDB-6CD3-4540-B2CA-803572BD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0C9A-7087-4391-B8FD-45BC66B35A5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114AA5-DBBA-406D-88E5-151EB18E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64F98E-6531-4284-8C39-D99EC11F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0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29F06A-2643-406D-BE11-75021656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747691-EDCA-4345-BAE9-0D3628D72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066536-D46D-4A90-A041-9E2C5862B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10EADC6-823F-4C96-A6D9-1C75619A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E72A-0283-4915-892A-6BA4D79A262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9D5070-77FB-4C6F-A7B1-A096AFD4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319332-B1BD-4550-BB07-FDD3FA0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837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26F52AE-C5D8-444C-A7E8-14666ECA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CD4-BBC0-47C6-A5CB-51146F2D1B22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EC123BC-5116-41C1-9770-EFF6DD7A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35F2E7-7321-42E0-8B92-1F4C119C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3747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6B6E0-21B8-4EAC-96F9-6769F85F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0D5E01-101D-4CC7-9823-EE645F8F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C46F58-9741-475E-A46E-752C85BC4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05193E-781A-4A7C-B076-42D494A6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A23A-01B4-45EC-95DB-220257C2E0C9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ACF880-A81B-4021-91CA-F1096A93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A9E9A0-2493-497E-98AC-8785869F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9468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7E3C8-0BC4-4521-BE50-67BD1B17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0B76CF-8967-41C0-871E-2AD55D423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00A2D4-AC37-4A29-92A8-A0F63FD83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83388F-A9BC-4D05-9E8A-FA857C50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55CA-7A5A-43B2-99B4-C75138D327A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C27105-04C1-4A12-A53F-EA910625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85D92F-B051-49B3-825C-5E6DC273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928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F30022-9F05-46E6-8E09-761C88A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0AE43DB-3459-41A5-8B97-512710808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976980-68A8-43D5-B010-A849D916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8BE3-EC10-4EB5-AE54-8B3B8A7CA27B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FC046A-7B8F-4438-810D-54CBAD4F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0917C-EFA2-4223-AAA4-21BB7F5E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49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0981808-8FC9-443C-BFD4-C4743D641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FF5341-0F5B-49CF-827B-2B5A1A6A8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DDB957-971B-43ED-92AD-1129063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8BD31-4D0A-4DAB-892D-827EE099A961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7DA4C7-7896-4AB7-B028-B0D98A8D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639DF0-8CDA-47FF-B6D2-4611E272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97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53F823-A636-45C3-AEFF-ECDDE425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A8B11AB-F41C-43CC-83C1-8FD501C6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F0BF28-9D7F-4FC9-A504-1EAA55D77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A1F3F20-95EF-48C3-A9D2-FDBCC597E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588CF51-6F29-4884-9BD5-C6E46B73B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B6E52-712B-493C-AA70-0CF43743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2566-C95E-4012-9912-36782C5C3096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30E755-C695-45B7-AE26-E28E99B2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EDDBB24-6B62-4C30-BF5F-95B561C3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30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96A5DF-E31F-42A3-88C5-EB0049BC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BE2FEDB-6CD3-4540-B2CA-803572BD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0C9A-7087-4391-B8FD-45BC66B35A58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114AA5-DBBA-406D-88E5-151EB18E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64F98E-6531-4284-8C39-D99EC11F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22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26F52AE-C5D8-444C-A7E8-14666ECA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1CD4-BBC0-47C6-A5CB-51146F2D1B22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EC123BC-5116-41C1-9770-EFF6DD7A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13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86B6E0-21B8-4EAC-96F9-6769F85F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0D5E01-101D-4CC7-9823-EE645F8FB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C46F58-9741-475E-A46E-752C85BC4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F05193E-781A-4A7C-B076-42D494A6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A23A-01B4-45EC-95DB-220257C2E0C9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ACF880-A81B-4021-91CA-F1096A93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A9E9A0-2493-497E-98AC-8785869F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693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7E3C8-0BC4-4521-BE50-67BD1B17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0B76CF-8967-41C0-871E-2AD55D423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500A2D4-AC37-4A29-92A8-A0F63FD83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83388F-A9BC-4D05-9E8A-FA857C50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55CA-7A5A-43B2-99B4-C75138D327A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C27105-04C1-4A12-A53F-EA910625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85D92F-B051-49B3-825C-5E6DC273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51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8C6BEC-8ADA-4B75-B311-80B883AF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EEDEE7-725A-4125-AD0A-86F17D47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42CC74-57B0-4BD9-A5EE-4F03EF063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1035-93D1-4BB5-BF3C-9EB4B85B62C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4F0A2D-EC03-4B03-BFAA-ABB23E2B8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A54BAF-8D95-4DB9-8D36-A6CA6F0B4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343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8C6BEC-8ADA-4B75-B311-80B883AF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EEDEE7-725A-4125-AD0A-86F17D47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42CC74-57B0-4BD9-A5EE-4F03EF063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1035-93D1-4BB5-BF3C-9EB4B85B62C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4F0A2D-EC03-4B03-BFAA-ABB23E2B8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A54BAF-8D95-4DB9-8D36-A6CA6F0B4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C2E5-B4DD-4FB0-9C61-D67D92BE96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86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8C6BEC-8ADA-4B75-B311-80B883AF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EEDEE7-725A-4125-AD0A-86F17D47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42CC74-57B0-4BD9-A5EE-4F03EF063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1035-93D1-4BB5-BF3C-9EB4B85B62C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4F0A2D-EC03-4B03-BFAA-ABB23E2B8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A54BAF-8D95-4DB9-8D36-A6CA6F0B4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C2E5-B4DD-4FB0-9C61-D67D92BE966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84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8C6BEC-8ADA-4B75-B311-80B883AF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EEDEE7-725A-4125-AD0A-86F17D47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42CC74-57B0-4BD9-A5EE-4F03EF063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1035-93D1-4BB5-BF3C-9EB4B85B62CE}" type="datetime1">
              <a:rPr lang="ko-KR" altLang="en-US" smtClean="0"/>
              <a:t>2026. 4. 2.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4F0A2D-EC03-4B03-BFAA-ABB23E2B8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A54BAF-8D95-4DB9-8D36-A6CA6F0B4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7C2E5-B4DD-4FB0-9C61-D67D92BE9667}" type="slidenum">
              <a:rPr lang="ko-KR" altLang="en-US" smtClean="0"/>
              <a:pPr/>
              <a:t>‹#›</a:t>
            </a:fld>
            <a:r>
              <a:rPr lang="en-US" altLang="ko-KR" dirty="0"/>
              <a:t>/27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135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Views from TIAA GA December 2022 | Nuveen">
            <a:extLst>
              <a:ext uri="{FF2B5EF4-FFF2-40B4-BE49-F238E27FC236}">
                <a16:creationId xmlns:a16="http://schemas.microsoft.com/office/drawing/2014/main" id="{96894510-CC2B-4A3B-8C1A-3EBB7C55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A1B88FC-D1F5-42BD-B2FB-65CA7E31EA84}"/>
              </a:ext>
            </a:extLst>
          </p:cNvPr>
          <p:cNvSpPr/>
          <p:nvPr/>
        </p:nvSpPr>
        <p:spPr>
          <a:xfrm>
            <a:off x="-14925" y="0"/>
            <a:ext cx="7912100" cy="6858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67357-ED48-414E-950B-208700EB6203}"/>
              </a:ext>
            </a:extLst>
          </p:cNvPr>
          <p:cNvSpPr txBox="1"/>
          <p:nvPr/>
        </p:nvSpPr>
        <p:spPr>
          <a:xfrm>
            <a:off x="233362" y="488126"/>
            <a:ext cx="74453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 for Education </a:t>
            </a: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AI Age: </a:t>
            </a:r>
          </a:p>
          <a:p>
            <a:pPr algn="ctr"/>
            <a:r>
              <a:rPr lang="en-US" altLang="ko-K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Applications </a:t>
            </a:r>
          </a:p>
          <a:p>
            <a:pPr algn="ctr"/>
            <a:r>
              <a:rPr lang="en-US" altLang="ko-K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EM/RF Engineering</a:t>
            </a:r>
            <a:endParaRPr lang="en-US" altLang="ko-K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ko-K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Kyungpook National Univ.</a:t>
            </a:r>
          </a:p>
          <a:p>
            <a:pPr algn="ctr"/>
            <a:r>
              <a:rPr lang="en-US" altLang="ko-KR" sz="2800" dirty="0">
                <a:solidFill>
                  <a:srgbClr val="FFF30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Microwave Convergence Lab.</a:t>
            </a:r>
          </a:p>
          <a:p>
            <a:pPr algn="ctr"/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김 강 욱 교수</a:t>
            </a:r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85124E2-38CD-355B-721B-F0355C0B9060}"/>
              </a:ext>
            </a:extLst>
          </p:cNvPr>
          <p:cNvSpPr/>
          <p:nvPr/>
        </p:nvSpPr>
        <p:spPr>
          <a:xfrm>
            <a:off x="8285456" y="2133601"/>
            <a:ext cx="3518263" cy="4149212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5C844-41C4-B8E4-AE43-FE3B54C561B3}"/>
              </a:ext>
            </a:extLst>
          </p:cNvPr>
          <p:cNvSpPr txBox="1"/>
          <p:nvPr/>
        </p:nvSpPr>
        <p:spPr>
          <a:xfrm>
            <a:off x="8456677" y="2397948"/>
            <a:ext cx="3175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ko-KR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년</a:t>
            </a:r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ko-KR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한국 </a:t>
            </a:r>
            <a:r>
              <a:rPr lang="en-US" altLang="ko-K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Wolfram </a:t>
            </a:r>
          </a:p>
          <a:p>
            <a:pPr algn="ctr"/>
            <a:r>
              <a:rPr lang="ko-KR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기술 컨퍼런스</a:t>
            </a:r>
            <a:endParaRPr kumimoji="1" lang="ko-KR" altLang="en-US" sz="2800" dirty="0">
              <a:solidFill>
                <a:srgbClr val="FFFF00"/>
              </a:solidFill>
            </a:endParaRP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2AA21073-7991-5127-8A81-C30FD726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35" y="5381958"/>
            <a:ext cx="1279717" cy="12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45D01-FB86-2EAC-B30F-0945CE606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633D2358-B47F-C036-ED57-2D867F05961E}"/>
              </a:ext>
            </a:extLst>
          </p:cNvPr>
          <p:cNvSpPr/>
          <p:nvPr/>
        </p:nvSpPr>
        <p:spPr>
          <a:xfrm rot="16200000" flipV="1">
            <a:off x="1048129" y="2729446"/>
            <a:ext cx="1790828" cy="1127362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920FCCF-DFC5-CC51-D66B-F9C7F1BBFB65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0D5B53C6-89D9-C34D-BDF0-F14BD6EF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4730ADD6-3D13-8732-3C87-1B24CAB20CCD}"/>
              </a:ext>
            </a:extLst>
          </p:cNvPr>
          <p:cNvSpPr/>
          <p:nvPr/>
        </p:nvSpPr>
        <p:spPr>
          <a:xfrm rot="5400000" flipV="1">
            <a:off x="5522117" y="-1180862"/>
            <a:ext cx="1790828" cy="894797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8A1B879-360D-8E3A-2FFF-B89ED41B5B0F}"/>
              </a:ext>
            </a:extLst>
          </p:cNvPr>
          <p:cNvSpPr txBox="1"/>
          <p:nvPr/>
        </p:nvSpPr>
        <p:spPr>
          <a:xfrm>
            <a:off x="2775479" y="2412900"/>
            <a:ext cx="7902681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4800" b="1" dirty="0"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</a:p>
          <a:p>
            <a:pPr>
              <a:spcAft>
                <a:spcPts val="1000"/>
              </a:spcAft>
            </a:pP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At Kyungpook National University (KNU)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17F0A6D8-DFF9-EDE8-195D-759D89BDCB7C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10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168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FAB0B-3CFF-F899-7A6B-319C45251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ED9F66B5-76AF-BE84-04F3-623953367F21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ECEC75D-088D-7B85-5D81-B755DDB693D3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6659C0D9-E0D6-D22C-7F5D-23D017E1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898BE1C7-BBD4-ED1B-8524-82986963D51E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7D875-6583-BAE0-D6B9-CC79A3DE7A31}"/>
              </a:ext>
            </a:extLst>
          </p:cNvPr>
          <p:cNvSpPr txBox="1"/>
          <p:nvPr/>
        </p:nvSpPr>
        <p:spPr>
          <a:xfrm>
            <a:off x="865515" y="175069"/>
            <a:ext cx="749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4BF56-7B0F-3E73-8354-6D07EED88CE4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D212054-4FB0-A0F0-A023-1DDE3473AE84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Notes Written Directly in Mathematica (1/3)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DBE8AD1A-AB33-0C99-FAE4-80EC856429C2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11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9FF6E6-02B9-6BF8-509A-A3F544354E46}"/>
              </a:ext>
            </a:extLst>
          </p:cNvPr>
          <p:cNvSpPr txBox="1"/>
          <p:nvPr/>
        </p:nvSpPr>
        <p:spPr>
          <a:xfrm>
            <a:off x="638174" y="1633936"/>
            <a:ext cx="10395586" cy="440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Easy starting point using structured templates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Natural equation input: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LaTeX / MathML compatible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MS Word equation compatibility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Fast Greek-letter input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Easy modification of notations to keep consistency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Well-organized lecture materials: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Foldable chapters and sections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Clear separation of derivation, explanation, and computation</a:t>
            </a:r>
          </a:p>
          <a:p>
            <a:pPr marL="9525" lvl="1">
              <a:spcAft>
                <a:spcPts val="700"/>
              </a:spcAft>
            </a:pPr>
            <a:endParaRPr lang="en-US" altLang="ko-KR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4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FFF53-E069-AE12-94D0-27495B47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3649AEB8-7DA1-3F3A-4783-A129FC625789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E0DFDA-1B44-297D-F43B-19CABF65F413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CAA32623-099E-7C31-0533-060B7A5E5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9A9AB6AC-4F14-D09A-23B3-9A85793F3F4D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DB5CED-4541-A0DC-428B-3F403962FD7A}"/>
              </a:ext>
            </a:extLst>
          </p:cNvPr>
          <p:cNvSpPr txBox="1"/>
          <p:nvPr/>
        </p:nvSpPr>
        <p:spPr>
          <a:xfrm>
            <a:off x="865515" y="175069"/>
            <a:ext cx="749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E2EB2-CBD6-B297-B12C-DC89E426B017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982C68-38A2-806A-3436-41CEB7148967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Notes Written Directly in Mathematica (2/3)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19C7B3DA-88F4-616A-D95F-CAD9D9977968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12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1984-7DAF-6E84-735F-81FF3E5DC23E}"/>
              </a:ext>
            </a:extLst>
          </p:cNvPr>
          <p:cNvSpPr txBox="1"/>
          <p:nvPr/>
        </p:nvSpPr>
        <p:spPr>
          <a:xfrm>
            <a:off x="638174" y="1633936"/>
            <a:ext cx="10395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Strong visualization capability: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2D / 3D plots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Field distributions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Time-/Frequency-domain behavior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Interactive learning using Manipulate: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Real-time parameter variation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Immediate physical intuition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Symbolic computation enables: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Verification of analytical derivations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Checking limiting cases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Consistency validation</a:t>
            </a:r>
          </a:p>
        </p:txBody>
      </p:sp>
    </p:spTree>
    <p:extLst>
      <p:ext uri="{BB962C8B-B14F-4D97-AF65-F5344CB8AC3E}">
        <p14:creationId xmlns:p14="http://schemas.microsoft.com/office/powerpoint/2010/main" val="1183338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CE7DF-9BC6-5AB9-0971-3A901E25E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FAD20E5B-97FB-450E-7A66-277FDAB7A44E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D620D4-0544-2274-6BB4-60FB55F1643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BCAA5814-1403-D807-ED20-7340B6BDD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09B6BB8E-9B81-E37C-C10E-AA8EC8B85735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3FBE7-9AE0-3635-00D6-8CA718571667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7D61D-B999-F769-0281-1A7041D4D1D1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606291F-E91D-6567-C70E-186F668C191A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Notes Written Directly in Mathematica (3/3)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533E7398-2C48-FD60-4269-6C5EB12817D3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13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1ED9E5-4950-BA1E-A155-32D0BFA988A5}"/>
              </a:ext>
            </a:extLst>
          </p:cNvPr>
          <p:cNvSpPr txBox="1"/>
          <p:nvPr/>
        </p:nvSpPr>
        <p:spPr>
          <a:xfrm>
            <a:off x="638174" y="1633936"/>
            <a:ext cx="10395586" cy="419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Interactive CDF files can be distributed to students without license barriers.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Applied to: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Undergraduate courses</a:t>
            </a:r>
          </a:p>
          <a:p>
            <a:pPr marL="1266825" lvl="3" indent="-342900">
              <a:spcAft>
                <a:spcPts val="700"/>
              </a:spcAft>
              <a:buFont typeface="Wingdings" pitchFamily="2" charset="2"/>
              <a:buChar char="§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Introductory RF Engineering</a:t>
            </a:r>
          </a:p>
          <a:p>
            <a:pPr marL="1266825" lvl="3" indent="-342900">
              <a:spcAft>
                <a:spcPts val="700"/>
              </a:spcAft>
              <a:buFont typeface="Wingdings" pitchFamily="2" charset="2"/>
              <a:buChar char="§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Wireless Engineering</a:t>
            </a:r>
          </a:p>
          <a:p>
            <a:pPr marL="1266825" lvl="3" indent="-342900">
              <a:spcAft>
                <a:spcPts val="700"/>
              </a:spcAft>
              <a:buFont typeface="Wingdings" pitchFamily="2" charset="2"/>
              <a:buChar char="§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Laboratories</a:t>
            </a:r>
          </a:p>
          <a:p>
            <a:pPr marL="1266825" lvl="3" indent="-342900">
              <a:spcAft>
                <a:spcPts val="700"/>
              </a:spcAft>
              <a:buFont typeface="Wingdings" pitchFamily="2" charset="2"/>
              <a:buChar char="§"/>
            </a:pPr>
            <a:endParaRPr lang="en-US" altLang="ko-KR" sz="20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Graduate courses</a:t>
            </a:r>
          </a:p>
          <a:p>
            <a:pPr marL="1266825" lvl="3" indent="-342900">
              <a:spcAft>
                <a:spcPts val="700"/>
              </a:spcAft>
              <a:buFont typeface="Wingdings" pitchFamily="2" charset="2"/>
              <a:buChar char="§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Electromagnetic Wave Engineering</a:t>
            </a:r>
          </a:p>
          <a:p>
            <a:pPr marL="1266825" lvl="3" indent="-342900">
              <a:spcAft>
                <a:spcPts val="700"/>
              </a:spcAft>
              <a:buFont typeface="Wingdings" pitchFamily="2" charset="2"/>
              <a:buChar char="§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Microwave Devices</a:t>
            </a:r>
          </a:p>
        </p:txBody>
      </p:sp>
    </p:spTree>
    <p:extLst>
      <p:ext uri="{BB962C8B-B14F-4D97-AF65-F5344CB8AC3E}">
        <p14:creationId xmlns:p14="http://schemas.microsoft.com/office/powerpoint/2010/main" val="48072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CEA59-889A-07BF-40CC-2352D703B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4C33DD44-E41F-87DB-1D84-975BBE2045A7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8C3FD6-18C1-D58A-8E13-562B5377D52E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50467C2C-F3D1-35E4-1017-6214D2CE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9DBBDC69-E629-A1CB-D24E-D8C634686314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8A321-DAA9-7035-874D-8DC947CA451C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89F44-B4EB-EEF3-1736-3597CAADAF0B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53F96C9-DE60-9931-EF63-B2560F93DA7C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Note Example 1: EM-wave Propagation (Graduate)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90F58003-D859-947D-3D24-D35A0C7BE311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14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E14FA31-8CFC-3930-7BCC-733F52205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89917"/>
            <a:ext cx="3559541" cy="475628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25C326-F647-DBDB-2D34-7812BF510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283" y="1631972"/>
            <a:ext cx="3707433" cy="512279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09D625B-5533-2F64-C33F-1EF7D317E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220" y="1677678"/>
            <a:ext cx="3676780" cy="258013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1F8CA77-1CFB-3B29-4617-E67009F2E2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4243" y="4455309"/>
            <a:ext cx="2355630" cy="22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9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94EC1-5E10-F484-E0B4-3A8FB9FAF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7E100DF4-B59E-8842-CD06-F363DF783888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60180C-C934-CF24-21E1-5F2629F9CA7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68CCF211-8B17-12C5-82D1-006B0A5D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483CC315-7A92-36B9-F081-E7E8AF5E6623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82770-4EA7-D60B-C865-F3821615D64F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8E0249-AC12-BB39-2501-D105CE3AED6B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4EF79AC-AEAA-D782-AE67-F881E656435B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Note Example 2: Signal Integrity Engineering (Graduate)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2A4E397A-ED86-B4CA-8A8D-7E40CA9B0CDA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15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B808AC7-D71D-9717-E0DD-FFABA17EB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30" y="1722664"/>
            <a:ext cx="3652406" cy="476212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92F31C7-A8B4-C5DB-5481-01182EA4B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590" y="1677678"/>
            <a:ext cx="3577646" cy="49929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04AEB48E-7BD8-DDF3-B0C5-2A3E46A9F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236" y="1722664"/>
            <a:ext cx="4276082" cy="44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7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5A732-3834-7113-8579-2D5E4D98C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49748D88-F239-715A-F86E-F0513941D9AF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4EB5156-0E98-13AB-1F91-F33EF007A1A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F7A7C6E4-1524-D9CA-0262-73007076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84C0240C-6693-DC7F-82E6-AAE824C6E064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B65E1F-AFA9-CD42-45E3-5B88F3CF05FA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9302F-0302-EE29-33A6-556D57CFD19D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C73EF72-A438-E7D0-CB15-6B0EBE6554E1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Note Example 3: Introduction to RF Engin. (Undergraduate)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58E30180-FFCD-A24C-C209-E1C2295F0021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16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5732725-2441-8270-2C5C-65F903C47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16" y="1589917"/>
            <a:ext cx="3117928" cy="520367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D34EAC3-0331-C4CB-0A3E-E3E477191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100" y="1782905"/>
            <a:ext cx="3690784" cy="249612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DB558D5-3711-28A8-872F-3836E1CB0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1394" y="4407903"/>
            <a:ext cx="3690783" cy="185391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F92A601-E95E-8E02-83C3-6E9AAC838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5077" y="1971837"/>
            <a:ext cx="4213266" cy="44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5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9C563-F070-CD2D-7478-8E6D4040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CE2EBE6D-1E2F-2554-F07E-494C1F9621FB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D00E34-C5E5-A4A6-6459-EC75D74C70A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21F2BA41-EF32-704B-9C91-8433B5C6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F291E98D-6276-8DF4-7DB4-E562D26770A9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97026-3819-1A0B-8A41-0EF9E0367086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A600E-78E2-0B91-10C8-EEE5D6E9477F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6FE4E1D-6911-D2D4-CA20-CE713575AB79}"/>
              </a:ext>
            </a:extLst>
          </p:cNvPr>
          <p:cNvSpPr txBox="1"/>
          <p:nvPr/>
        </p:nvSpPr>
        <p:spPr>
          <a:xfrm>
            <a:off x="358813" y="1128252"/>
            <a:ext cx="107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Note Example 4: Microwave Wireless Comm. (Undergraduate)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DC35D692-BA70-59FE-0565-B310CA813054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17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2F4E970-4B62-34DA-3E4E-6BA2B13E7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23" y="1631972"/>
            <a:ext cx="4021230" cy="512279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D6C44BC-E7F0-E7B8-30DB-13A41517F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029" y="1674027"/>
            <a:ext cx="3676780" cy="494114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569CD27-E9E0-80D1-F8CC-6D22E6938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306" y="1699688"/>
            <a:ext cx="3539530" cy="479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202F1-065C-DA14-E84F-11F7C51FD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A2EFB3E3-BABD-39B0-4C12-02F48DDFC251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BB9D6A2-34CA-8601-8222-9B3FFBB9D23C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752D861A-843F-D0DE-45EA-10939365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A1455DE9-606D-58E0-C25C-8AAB60B773A3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81982-0CF2-C2EF-7FDE-609356AE1AE8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1E0CD-3652-411A-5FD0-FE5728322FFE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1C686B2-E188-59AE-F65E-DA8DB1C4AFE6}"/>
              </a:ext>
            </a:extLst>
          </p:cNvPr>
          <p:cNvSpPr txBox="1"/>
          <p:nvPr/>
        </p:nvSpPr>
        <p:spPr>
          <a:xfrm>
            <a:off x="358813" y="1128252"/>
            <a:ext cx="107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 Module Example 1: Current Profile in a Cylindrical Conductor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676F222F-808B-E8BF-084E-51345EC8E7F4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18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9754AC7-3739-734E-01CB-420C9E684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0" y="1777400"/>
            <a:ext cx="4747910" cy="395234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A1ADF3-C49A-9805-614C-D6CBFB2D5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72" y="1711742"/>
            <a:ext cx="5455646" cy="450587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A9E41F5-6334-47D3-8F44-5731241EF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110" y="5241056"/>
            <a:ext cx="4643890" cy="12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FBFA-337C-A3DA-ECF7-1FFDF3354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77469515-958D-9185-5018-E9A960723826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C7C1BD-CB31-EFD3-6041-DE84CE27D72F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E9C8360C-ADD5-BC7C-5D0A-0B60CC36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1100708B-8033-4732-F29C-0476E56C1030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4DF84-3360-D210-1DD4-751106882AB2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A7FC3-BD34-C0A3-2600-81283974ACED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A02EFE-8C5B-C4A5-7F17-45794B559A1A}"/>
              </a:ext>
            </a:extLst>
          </p:cNvPr>
          <p:cNvSpPr txBox="1"/>
          <p:nvPr/>
        </p:nvSpPr>
        <p:spPr>
          <a:xfrm>
            <a:off x="358813" y="1128252"/>
            <a:ext cx="107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 Module Example 2: Frequency-Modulated Signal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7769146A-3FAA-0175-CFA5-3E56D63B7DD3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19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A6DDD0D-DEB5-F1B2-6A15-2D290DF2A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84" y="1722663"/>
            <a:ext cx="4159616" cy="475830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E2EC593-C736-3C8A-1685-71AB32560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041" y="2153217"/>
            <a:ext cx="7300843" cy="36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9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44172-1F71-0CE9-2D6D-C355EDAEB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6180B78C-AE40-1DB3-EB85-D1A676190B2B}"/>
              </a:ext>
            </a:extLst>
          </p:cNvPr>
          <p:cNvSpPr/>
          <p:nvPr/>
        </p:nvSpPr>
        <p:spPr>
          <a:xfrm rot="16200000" flipV="1">
            <a:off x="1048129" y="2729446"/>
            <a:ext cx="1790828" cy="1127362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7185EF7-9FE6-C473-52B9-8DDF65BD5B5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98559484-0232-BD2B-398E-77A9D4A4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F348DFA3-2E2F-2C8C-F99D-4934D340E07F}"/>
              </a:ext>
            </a:extLst>
          </p:cNvPr>
          <p:cNvSpPr/>
          <p:nvPr/>
        </p:nvSpPr>
        <p:spPr>
          <a:xfrm rot="5400000" flipV="1">
            <a:off x="5237132" y="-895877"/>
            <a:ext cx="1790828" cy="83780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C448076-E330-02FA-AD95-F35DD743AAD7}"/>
              </a:ext>
            </a:extLst>
          </p:cNvPr>
          <p:cNvSpPr txBox="1"/>
          <p:nvPr/>
        </p:nvSpPr>
        <p:spPr>
          <a:xfrm>
            <a:off x="2775479" y="2412900"/>
            <a:ext cx="7472979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ko-KR" sz="4800" b="1" dirty="0">
                <a:latin typeface="Arial" panose="020B0604020202020204" pitchFamily="34" charset="0"/>
                <a:cs typeface="Arial" panose="020B0604020202020204" pitchFamily="34" charset="0"/>
              </a:rPr>
              <a:t>Motivation: </a:t>
            </a:r>
          </a:p>
          <a:p>
            <a:pPr>
              <a:spcAft>
                <a:spcPts val="1000"/>
              </a:spcAft>
            </a:pPr>
            <a:r>
              <a:rPr lang="en-US" altLang="ko-KR" sz="4800" b="1" dirty="0">
                <a:latin typeface="Arial" panose="020B0604020202020204" pitchFamily="34" charset="0"/>
                <a:cs typeface="Arial" panose="020B0604020202020204" pitchFamily="34" charset="0"/>
              </a:rPr>
              <a:t>Education in the AI Age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CDF25BDE-3BB6-287E-BA83-58F697A11B40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478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CD785-33D0-17B4-3C5F-4B7DA9327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BABF360A-EC48-3D1B-0355-2C88A9C9DA69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8825A96-2697-3AC0-B752-771F050ECF4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7F04EF75-D02F-56EF-AED8-885180630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586B9119-5249-81FB-EB6C-756735DA937D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E9C13-C86D-0FCF-0C18-22BDB80776CB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E1BA4-524E-54EF-AA33-084F30DE3250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0F78A5D-4A75-E440-0E90-93E3F66A540B}"/>
              </a:ext>
            </a:extLst>
          </p:cNvPr>
          <p:cNvSpPr txBox="1"/>
          <p:nvPr/>
        </p:nvSpPr>
        <p:spPr>
          <a:xfrm>
            <a:off x="358813" y="1128252"/>
            <a:ext cx="107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CDF Module Example 3: Oblique Incidence on Dielectric Interface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553E031D-BD04-90CE-1803-D4A360BB2C8B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20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CA40578-D5C1-CCBF-2750-F945F01E2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22" y="1699688"/>
            <a:ext cx="5717721" cy="439668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3B6AD05-447C-3FDB-EC73-718136D83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670" y="2113675"/>
            <a:ext cx="5660571" cy="41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8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884DB-47A0-63CF-4047-6CF247DE4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CABA5309-E6ED-AFE2-F87B-2A66A5C9E35B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62584E9-0096-EC9E-6DB8-9066F5457237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E8551D26-3B3A-FA53-7B0A-4F2605DE0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C1158412-719A-D222-3877-DE671646C7CE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7F33E8-905C-A575-2988-4C8FC75AC632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1FA9B-0479-3CEE-4F41-3B653DC9E8BF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07F336-CFC0-42F4-3145-F399EEC8E236}"/>
              </a:ext>
            </a:extLst>
          </p:cNvPr>
          <p:cNvSpPr txBox="1"/>
          <p:nvPr/>
        </p:nvSpPr>
        <p:spPr>
          <a:xfrm>
            <a:off x="358813" y="1128252"/>
            <a:ext cx="107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Note: Graduate Student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974B77FE-299F-1814-EA68-7637BA359027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21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E5A8181-A928-4F1F-A1DF-17AC5DDC7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69" y="1677678"/>
            <a:ext cx="5900539" cy="445370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070B419-9FDB-A794-81A3-EFD60E442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364" y="1476146"/>
            <a:ext cx="5391150" cy="4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8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34E12-9B9A-C139-C8F4-B35B82A84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C151E496-8B67-B91D-110A-3A2E63AA11AF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C3A786F-784C-B50F-FA5C-308135B7D788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CDCD8935-12BD-96F8-1DA4-65F4C2E4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A6030BCA-DA9B-7984-3C21-D89E31AEB9E4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68998-567A-EDB0-65BD-3FFEE0EAE4AE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F740F-E472-A085-DD90-F0BE36C963EF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E7A8193-F07B-E662-F46B-76C9D6A028F0}"/>
              </a:ext>
            </a:extLst>
          </p:cNvPr>
          <p:cNvSpPr txBox="1"/>
          <p:nvPr/>
        </p:nvSpPr>
        <p:spPr>
          <a:xfrm>
            <a:off x="358813" y="1128252"/>
            <a:ext cx="107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Neat Example: Using Notation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07901AE1-AE15-888F-32B7-AC3D72B414A5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22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3E5FBA1-6FB8-6DB2-C00B-1BDEE73FE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36" y="1828799"/>
            <a:ext cx="4366928" cy="455624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2AA015-125D-5224-2AC6-B38473350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364" y="1828799"/>
            <a:ext cx="6170258" cy="472712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8162833-CA77-1BF0-6294-3283C3335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995" y="1018480"/>
            <a:ext cx="3160579" cy="25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4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04D4F-3388-C13A-DB6E-9BA81092D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53B869E0-68B3-E34F-B6C6-85FD6B1F5150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44FC885-1B4D-8BD8-38B4-6D90384EB304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9F867254-4751-3276-37B0-ED336E9A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0CB927E9-03FC-73AB-2153-959AD312AA34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B617B-556B-F8DE-2AAD-C1DFFD789068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6A216-B0B8-506D-8ED8-94571A3268A7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CF29DDC-89DE-B93D-0616-AC7331741F21}"/>
              </a:ext>
            </a:extLst>
          </p:cNvPr>
          <p:cNvSpPr txBox="1"/>
          <p:nvPr/>
        </p:nvSpPr>
        <p:spPr>
          <a:xfrm>
            <a:off x="358813" y="1128252"/>
            <a:ext cx="1076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Neat Example: 2D/3D Radiation Patterns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ECC7C169-5EF1-6A04-8254-329AF17D6FA1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23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BC7763C-E511-89C5-3B32-457E719FF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13" y="1828799"/>
            <a:ext cx="4609826" cy="465011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92E0605-4B50-4E55-4CE3-A6958172C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0390" y="2210404"/>
            <a:ext cx="6559494" cy="37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0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6DB67-3F4A-096C-ACD4-BDE7BFE5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5A6E53B3-E11A-2AA3-FD2D-08F786E8C263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47F30DB-C788-03B4-B720-5DF847EE827F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C2B9B405-5B3A-5D2C-A614-DF245FA6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3B4F666B-9906-227F-9F89-ACAAD3CDF935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34518-1504-3C5A-0C4B-666C4EB87BB2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24F6EE-AC88-410F-75B5-F02A5EDFE62E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883D7A3-6A8A-A062-88A1-DF0D396F236A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Use of Wolfram Cloud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F2915A8D-2190-20EA-6853-1884E841032C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24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EE8BAD-6693-884D-6341-6C9CBDEF01FA}"/>
              </a:ext>
            </a:extLst>
          </p:cNvPr>
          <p:cNvSpPr txBox="1"/>
          <p:nvPr/>
        </p:nvSpPr>
        <p:spPr>
          <a:xfrm>
            <a:off x="638174" y="1633936"/>
            <a:ext cx="1039558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Students can use free Wolfram Cloud access to: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Solve and verify homework solutions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Explore extended problems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Develop confidence in their analytical work</a:t>
            </a:r>
          </a:p>
        </p:txBody>
      </p:sp>
    </p:spTree>
    <p:extLst>
      <p:ext uri="{BB962C8B-B14F-4D97-AF65-F5344CB8AC3E}">
        <p14:creationId xmlns:p14="http://schemas.microsoft.com/office/powerpoint/2010/main" val="2977953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E1E2A-0F26-C16F-37BA-6FA137AD9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3B340D3F-9524-03D4-17D9-38A550352F28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52136BE-6019-E7F1-2FED-743B2DEE459E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427E4077-9209-AC9C-4D27-0017E0D2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370DB85F-BC26-C4A8-2C56-7FE52D0345CA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D87FF9-8D80-DE6A-D23F-C61E634825C0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Teaching Cases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9BB0F-E05C-BA98-CB42-E1F9663A7A88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At Kyungpook National University (KNU)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1BCEAA5-74E1-DCDD-D846-7D3C9B31F83F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 as a Research Notebook for Graduate Students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75945C22-65F4-CC4B-BD3D-971F19B0D5D0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25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58686D-52C3-3CFE-1F24-5126A2D158AD}"/>
              </a:ext>
            </a:extLst>
          </p:cNvPr>
          <p:cNvSpPr txBox="1"/>
          <p:nvPr/>
        </p:nvSpPr>
        <p:spPr>
          <a:xfrm>
            <a:off x="638174" y="1633936"/>
            <a:ext cx="10395586" cy="440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Graduate students use Mathematica to: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Document derivations, simulations, and experiments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Maintain a clear history of research progress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Experimental data can be: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Directly compared with theoretical predictions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Rapidly updated when models change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Equations, plots, and data are easily exported to: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PowerPoint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Word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Conference and journal papers</a:t>
            </a:r>
          </a:p>
        </p:txBody>
      </p:sp>
    </p:spTree>
    <p:extLst>
      <p:ext uri="{BB962C8B-B14F-4D97-AF65-F5344CB8AC3E}">
        <p14:creationId xmlns:p14="http://schemas.microsoft.com/office/powerpoint/2010/main" val="76595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7C9B9-E126-D639-2A46-7C627D819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319416A5-0A02-3F70-DDA5-55D052368756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D521BD6-EC3E-82AD-457A-0F9FC93FF30B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9E6E898B-CD0B-1A9E-054E-74E69D5E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1B9EA66B-09C8-B329-3802-57C9EEA93EDA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C82FB-1034-1369-7B06-145E0D6D23FC}"/>
              </a:ext>
            </a:extLst>
          </p:cNvPr>
          <p:cNvSpPr txBox="1"/>
          <p:nvPr/>
        </p:nvSpPr>
        <p:spPr>
          <a:xfrm>
            <a:off x="865515" y="175069"/>
            <a:ext cx="5396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9978E-0DCD-BED3-F964-AC9B72576FBE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Mathematica in Education in the AI Age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AC4C723-F94B-9924-4D6D-8A23CD6812E8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 in Education in the AI Age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2328D641-091F-71B6-A933-4BE0438F88F6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26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2E8278-5060-40DA-64C9-9B04A4449041}"/>
              </a:ext>
            </a:extLst>
          </p:cNvPr>
          <p:cNvSpPr txBox="1"/>
          <p:nvPr/>
        </p:nvSpPr>
        <p:spPr>
          <a:xfrm>
            <a:off x="638174" y="1633936"/>
            <a:ext cx="10395586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In the AI age, understanding becomes more important, not less.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Manual derivation builds foundational thinking, while computational tools enable verification, exploration, and visualization.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Mathematica provides an effective environment that: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Reinforces core principles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Supports deep learning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Complements, rather than replaces, human reasoning and AI tools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EM/RF engineering serves as a concrete example, but the educational methodology is broadly applicable across mathematics, physics, and engineering.</a:t>
            </a:r>
          </a:p>
        </p:txBody>
      </p:sp>
    </p:spTree>
    <p:extLst>
      <p:ext uri="{BB962C8B-B14F-4D97-AF65-F5344CB8AC3E}">
        <p14:creationId xmlns:p14="http://schemas.microsoft.com/office/powerpoint/2010/main" val="1786435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FDE97-2A4E-B17C-4166-2206B5B86988}"/>
              </a:ext>
            </a:extLst>
          </p:cNvPr>
          <p:cNvSpPr txBox="1"/>
          <p:nvPr/>
        </p:nvSpPr>
        <p:spPr>
          <a:xfrm>
            <a:off x="4640635" y="990779"/>
            <a:ext cx="6411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00B050"/>
                </a:solidFill>
                <a:latin typeface="Arial Narrow" panose="020B0606020202030204" pitchFamily="34" charset="0"/>
              </a:rPr>
              <a:t>Thank You </a:t>
            </a:r>
          </a:p>
          <a:p>
            <a:pPr algn="ctr"/>
            <a:r>
              <a:rPr lang="en-US" altLang="ko-KR" sz="7200" b="1" dirty="0">
                <a:latin typeface="Arial Narrow" panose="020B0606020202030204" pitchFamily="34" charset="0"/>
              </a:rPr>
              <a:t>for Listening!</a:t>
            </a:r>
            <a:endParaRPr lang="ko-KR" altLang="en-US" sz="7200" b="1" dirty="0">
              <a:latin typeface="Arial Narrow" panose="020B060602020203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BA60522-E3E1-4035-ED8D-B5A5A4469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2"/>
          <a:stretch/>
        </p:blipFill>
        <p:spPr>
          <a:xfrm>
            <a:off x="717022" y="3364712"/>
            <a:ext cx="3552287" cy="27685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2B0182E-DF25-EA3E-59C6-FA89028B57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12"/>
          <a:stretch/>
        </p:blipFill>
        <p:spPr>
          <a:xfrm>
            <a:off x="717022" y="590162"/>
            <a:ext cx="3552287" cy="262356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0A093-46DB-6477-0703-DD9BEE5F54EC}"/>
              </a:ext>
            </a:extLst>
          </p:cNvPr>
          <p:cNvSpPr txBox="1"/>
          <p:nvPr/>
        </p:nvSpPr>
        <p:spPr>
          <a:xfrm>
            <a:off x="7669161" y="141811"/>
            <a:ext cx="437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b="1" dirty="0">
                <a:solidFill>
                  <a:srgbClr val="C00000"/>
                </a:solidFill>
              </a:rPr>
              <a:t>KNU</a:t>
            </a:r>
            <a:r>
              <a:rPr lang="ko-KR" altLang="en-US" b="1" dirty="0"/>
              <a:t> </a:t>
            </a:r>
            <a:r>
              <a:rPr lang="en-US" altLang="ko-KR" b="1" dirty="0">
                <a:solidFill>
                  <a:srgbClr val="0070C0"/>
                </a:solidFill>
              </a:rPr>
              <a:t>Microwave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en-US" altLang="ko-KR" b="1" dirty="0">
                <a:solidFill>
                  <a:srgbClr val="0070C0"/>
                </a:solidFill>
              </a:rPr>
              <a:t>Convergence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en-US" altLang="ko-KR" b="1" dirty="0">
                <a:solidFill>
                  <a:srgbClr val="0070C0"/>
                </a:solidFill>
              </a:rPr>
              <a:t>Lab. 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Smile PNG Transparent Images Free Download | Vector Files | Pngtree">
            <a:extLst>
              <a:ext uri="{FF2B5EF4-FFF2-40B4-BE49-F238E27FC236}">
                <a16:creationId xmlns:a16="http://schemas.microsoft.com/office/drawing/2014/main" id="{098F3429-E236-BD74-284A-7B857C4E3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801" y="3780079"/>
            <a:ext cx="2742827" cy="27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18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8B559-507E-0989-8FEC-F0192446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A2C6A1C8-2711-AFC9-9308-DB71B026B8F1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46A4C42-A3FA-26F6-FF23-07A9D928C124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3CA515BA-E137-CAEE-91BC-283E696C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640E42F7-BC08-A011-942D-7446D22F377E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E982B-B716-12D7-96FB-CC7AE13F6F8A}"/>
              </a:ext>
            </a:extLst>
          </p:cNvPr>
          <p:cNvSpPr txBox="1"/>
          <p:nvPr/>
        </p:nvSpPr>
        <p:spPr>
          <a:xfrm>
            <a:off x="865515" y="175069"/>
            <a:ext cx="49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in the AI Age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2FD12-D2A3-7B8A-7AA1-7BC6E927D67E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Motivation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DA9CE87-7416-E8FE-6FDC-B30A221BC1D9}"/>
              </a:ext>
            </a:extLst>
          </p:cNvPr>
          <p:cNvSpPr txBox="1"/>
          <p:nvPr/>
        </p:nvSpPr>
        <p:spPr>
          <a:xfrm>
            <a:off x="358814" y="1128252"/>
            <a:ext cx="79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Education in the AI Age</a:t>
            </a:r>
            <a:endParaRPr lang="en-US" altLang="ko-K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821ABFDA-E26C-00D6-8092-7DB93362A3EA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3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8B488E-23F8-033E-2E74-0A7BEA938B67}"/>
              </a:ext>
            </a:extLst>
          </p:cNvPr>
          <p:cNvSpPr txBox="1"/>
          <p:nvPr/>
        </p:nvSpPr>
        <p:spPr>
          <a:xfrm>
            <a:off x="638174" y="1633936"/>
            <a:ext cx="10395586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Advanced AI tools </a:t>
            </a:r>
            <a:r>
              <a:rPr lang="en-US" altLang="ko-KR" sz="2000" b="1" dirty="0">
                <a:solidFill>
                  <a:srgbClr val="00B05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(e.g., ChatGPT, Gemini,…) </a:t>
            </a: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can greatly assist students in solving problems, writing code, and exploring ideas.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However, core understanding of physics and mathematics remains indispensable, now and in the future.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Without fundamental understanding: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AI-generated results cannot be judged for correctness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Hidden assumptions and limitations are easily overlooked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Physically incorrect solutions may appear convincing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4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AI can assist reasoning, but it cannot replace understanding!</a:t>
            </a:r>
          </a:p>
        </p:txBody>
      </p:sp>
    </p:spTree>
    <p:extLst>
      <p:ext uri="{BB962C8B-B14F-4D97-AF65-F5344CB8AC3E}">
        <p14:creationId xmlns:p14="http://schemas.microsoft.com/office/powerpoint/2010/main" val="133363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356D8-E476-5D2A-BFAC-18107FB5A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BD4771CE-95E5-9793-D504-8DA57F27D930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0BF6C8-6193-6843-7DB4-6FBA18F5EB3F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73B84692-56B8-AB82-26C7-0A0B1CE6A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9AE6591E-984F-0A60-CFD9-4804D59C101B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B399C-F4DF-1C19-3DD0-689617F8C34F}"/>
              </a:ext>
            </a:extLst>
          </p:cNvPr>
          <p:cNvSpPr txBox="1"/>
          <p:nvPr/>
        </p:nvSpPr>
        <p:spPr>
          <a:xfrm>
            <a:off x="865515" y="175069"/>
            <a:ext cx="49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in the AI Age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3BD2A-2A53-C854-B609-F26650F10D44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Motivation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F5EED56-6B3C-F7A7-607C-E7D3EFB88B34}"/>
              </a:ext>
            </a:extLst>
          </p:cNvPr>
          <p:cNvSpPr txBox="1"/>
          <p:nvPr/>
        </p:nvSpPr>
        <p:spPr>
          <a:xfrm>
            <a:off x="358814" y="1128252"/>
            <a:ext cx="79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Uncomfortable but honest truth for AI  (1/3)</a:t>
            </a:r>
            <a:endParaRPr lang="en-US" altLang="ko-K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36CD57F9-414E-91C8-803D-02F6DF367FBF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4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E09D35-3C1F-D9BC-A73B-C3E4871210DB}"/>
              </a:ext>
            </a:extLst>
          </p:cNvPr>
          <p:cNvSpPr txBox="1"/>
          <p:nvPr/>
        </p:nvSpPr>
        <p:spPr>
          <a:xfrm>
            <a:off x="638174" y="1633936"/>
            <a:ext cx="103955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Physics decides what is correct.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AI can automate mistakes, but it cannot recognize them.</a:t>
            </a:r>
          </a:p>
          <a:p>
            <a:pPr marL="9525" lvl="1">
              <a:spcAft>
                <a:spcPts val="700"/>
              </a:spcAft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If students, rely on AI answers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Without physics</a:t>
            </a:r>
            <a:r>
              <a:rPr lang="ko-KR" altLang="en-US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/ mathematics / EM fundamentals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Without symbolic verification (e.g., using Mathematica)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Without sanity checks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They will: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Reproduce old mistakes faster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Design brittle systems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Lose the ability to detect conceptual errors</a:t>
            </a:r>
          </a:p>
        </p:txBody>
      </p:sp>
    </p:spTree>
    <p:extLst>
      <p:ext uri="{BB962C8B-B14F-4D97-AF65-F5344CB8AC3E}">
        <p14:creationId xmlns:p14="http://schemas.microsoft.com/office/powerpoint/2010/main" val="95635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4A5F4-DC95-397D-F0A8-3B262C22E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FDB3F87C-DBBF-0F6C-7A14-A4DE06D16B31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E147DF5-BC71-4319-7A79-5701B89362C3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D13A3BC2-575A-AE46-3E01-DAAD55E8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8ACA23DF-8F7C-247C-0318-B5F73A4639EB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F2AE1-4FF8-0CE2-3F07-4B0EE380D7EB}"/>
              </a:ext>
            </a:extLst>
          </p:cNvPr>
          <p:cNvSpPr txBox="1"/>
          <p:nvPr/>
        </p:nvSpPr>
        <p:spPr>
          <a:xfrm>
            <a:off x="865515" y="175069"/>
            <a:ext cx="49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in the AI Age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44AB2-3EE8-E367-9C43-E218F7BB3FAF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Motivation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DC9AC1-3A30-FB92-ACC8-AC379380404F}"/>
              </a:ext>
            </a:extLst>
          </p:cNvPr>
          <p:cNvSpPr txBox="1"/>
          <p:nvPr/>
        </p:nvSpPr>
        <p:spPr>
          <a:xfrm>
            <a:off x="358814" y="1128252"/>
            <a:ext cx="79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Uncomfortable but honest truth for AI  (2/3)</a:t>
            </a:r>
            <a:endParaRPr lang="en-US" altLang="ko-K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C067CF78-8E15-C74E-F54E-FCAF945DFB26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5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E04189-F055-5086-C332-85221007D31B}"/>
              </a:ext>
            </a:extLst>
          </p:cNvPr>
          <p:cNvSpPr txBox="1"/>
          <p:nvPr/>
        </p:nvSpPr>
        <p:spPr>
          <a:xfrm>
            <a:off x="638174" y="1633936"/>
            <a:ext cx="10395586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AI does not correct the past, but it averages the past.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If the past contains errors, </a:t>
            </a:r>
          </a:p>
          <a:p>
            <a:pPr marL="9525" lvl="1">
              <a:spcAft>
                <a:spcPts val="700"/>
              </a:spcAft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AI will faithfully reproduce those errors.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Scientific correction happens when: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Someone understands deeper physics &amp;</a:t>
            </a:r>
          </a:p>
          <a:p>
            <a:pPr marL="466725" lvl="2">
              <a:spcAft>
                <a:spcPts val="700"/>
              </a:spcAft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                  challenges accepted explanations &amp;</a:t>
            </a:r>
          </a:p>
          <a:p>
            <a:pPr marL="466725" lvl="2">
              <a:spcAft>
                <a:spcPts val="700"/>
              </a:spcAft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                       publishes better interpretations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AI alone cannot do that.</a:t>
            </a:r>
          </a:p>
        </p:txBody>
      </p:sp>
    </p:spTree>
    <p:extLst>
      <p:ext uri="{BB962C8B-B14F-4D97-AF65-F5344CB8AC3E}">
        <p14:creationId xmlns:p14="http://schemas.microsoft.com/office/powerpoint/2010/main" val="141301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A9CD7-8047-0A59-EE5D-E08B188D7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9A0B0E9E-F41F-BFE1-D39C-4463F6F5714A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ADA4719-EE02-65D4-3DC6-3C78CC195B06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7CD4C1CA-CA96-EC2C-E2EC-6A20C907B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93C547AB-7C0C-5FEA-BF14-E9EFB11281EA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B199E-0335-18D3-4F91-EC959A06E6B7}"/>
              </a:ext>
            </a:extLst>
          </p:cNvPr>
          <p:cNvSpPr txBox="1"/>
          <p:nvPr/>
        </p:nvSpPr>
        <p:spPr>
          <a:xfrm>
            <a:off x="865515" y="175069"/>
            <a:ext cx="490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in the AI Age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3BE0F-7274-55C9-5688-0A57E6F7BEF6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Motivation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3D67FEC-AE20-FB49-934C-7BD161619712}"/>
              </a:ext>
            </a:extLst>
          </p:cNvPr>
          <p:cNvSpPr txBox="1"/>
          <p:nvPr/>
        </p:nvSpPr>
        <p:spPr>
          <a:xfrm>
            <a:off x="358814" y="1128252"/>
            <a:ext cx="7998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Uncomfortable but honest truth for AI (3/3)</a:t>
            </a:r>
            <a:endParaRPr lang="en-US" altLang="ko-K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8A882A94-2778-3960-CE35-5AFB5C143E2C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6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0D5C9-C9FD-BE11-CF75-FEEBCA9E1A0C}"/>
              </a:ext>
            </a:extLst>
          </p:cNvPr>
          <p:cNvSpPr txBox="1"/>
          <p:nvPr/>
        </p:nvSpPr>
        <p:spPr>
          <a:xfrm>
            <a:off x="638174" y="1633936"/>
            <a:ext cx="10395586" cy="3793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AI should be used as: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 cross-check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 hypothesis generator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 documentation assistant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 search accelerator</a:t>
            </a: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But never as: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final authority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judge of correctness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 source of physical truth</a:t>
            </a:r>
          </a:p>
        </p:txBody>
      </p:sp>
    </p:spTree>
    <p:extLst>
      <p:ext uri="{BB962C8B-B14F-4D97-AF65-F5344CB8AC3E}">
        <p14:creationId xmlns:p14="http://schemas.microsoft.com/office/powerpoint/2010/main" val="139254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3B554-92F8-C3EA-E8C9-12CE69E7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1DCE7E04-4980-7C22-6F7C-C0F76A62895E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62E467-3912-E3D8-13F3-0D48A0E6B87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A514127D-E307-3A63-F5CB-A468915B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E9EA71EC-2A46-8FD7-CBDC-CFD22B81B83A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9F1DE-B0D2-FF8D-4934-1D8FD6C931A1}"/>
              </a:ext>
            </a:extLst>
          </p:cNvPr>
          <p:cNvSpPr txBox="1"/>
          <p:nvPr/>
        </p:nvSpPr>
        <p:spPr>
          <a:xfrm>
            <a:off x="741687" y="202254"/>
            <a:ext cx="6087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Tools in Education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53B7E5D-1136-B8E8-DA7A-E3DC0AC25027}"/>
              </a:ext>
            </a:extLst>
          </p:cNvPr>
          <p:cNvSpPr txBox="1"/>
          <p:nvPr/>
        </p:nvSpPr>
        <p:spPr>
          <a:xfrm>
            <a:off x="358814" y="1128252"/>
            <a:ext cx="906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Role of Computational Tools in Education  (1/3)</a:t>
            </a:r>
            <a:endParaRPr lang="en-US" altLang="ko-K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2CF1F46E-6D06-CAE9-1FC8-BE87FAFA25C2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7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A21D4-7DCA-6C5B-30C9-1377E3B75DF1}"/>
              </a:ext>
            </a:extLst>
          </p:cNvPr>
          <p:cNvSpPr txBox="1"/>
          <p:nvPr/>
        </p:nvSpPr>
        <p:spPr>
          <a:xfrm>
            <a:off x="638174" y="1633936"/>
            <a:ext cx="10964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Manual derivation and analytical reasoning are essential for: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Developing physical intuition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Understanding assumptions and constraints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Learning how equations are constructed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At the same time, students should learn how to: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Verify derivations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Explore parameter dependence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Visualize physical behavior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Symbolic and numerical tools such as Mathematica and MATLAB provide an ideal bridge between: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Theory and practice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Equations and physical insight</a:t>
            </a:r>
          </a:p>
        </p:txBody>
      </p:sp>
    </p:spTree>
    <p:extLst>
      <p:ext uri="{BB962C8B-B14F-4D97-AF65-F5344CB8AC3E}">
        <p14:creationId xmlns:p14="http://schemas.microsoft.com/office/powerpoint/2010/main" val="227606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87FE1-F920-7A64-2EE1-1021285C4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562675FE-3381-B204-F1A5-838046175AB3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46BF61-A6F1-175F-FDD6-B142C9A68BC1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B0C66D8C-B23F-2144-7588-282C16FAE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F6641A24-D56E-C1BD-9869-DB23E2E661D8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8CD6F-A922-65A4-EB69-0F675DD39BEF}"/>
              </a:ext>
            </a:extLst>
          </p:cNvPr>
          <p:cNvSpPr txBox="1"/>
          <p:nvPr/>
        </p:nvSpPr>
        <p:spPr>
          <a:xfrm>
            <a:off x="865515" y="175069"/>
            <a:ext cx="749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 in Education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0CBED-FDF2-AC9D-53E8-3CD5BEB9B6D3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Effectiveness   1/2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54D0F2E-277F-53E0-1B5A-CB12BB4423FF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Mathematica is Especially Effective for Education  (2/3)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1DD6E04C-BDF1-F038-F23A-3EC05C875FD5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8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9DF27-C4E5-5532-DFA6-A7C52E16B4E7}"/>
              </a:ext>
            </a:extLst>
          </p:cNvPr>
          <p:cNvSpPr txBox="1"/>
          <p:nvPr/>
        </p:nvSpPr>
        <p:spPr>
          <a:xfrm>
            <a:off x="638174" y="1633936"/>
            <a:ext cx="10395586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Many textbook problems can be efficiently handled using simple Mathematica programs, including: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Engineering Mathematics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Engineering Physics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Electromagnetic / RF / Microwave Engineering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Elementary to High-School Mathematics and Physics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endParaRPr lang="en-US" altLang="ko-KR" sz="800" b="1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 short introductory tutorial (~1 hour) enables students to: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Manipulate equations symbolically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Check manual derivations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Generate plots and physical visualizations</a:t>
            </a:r>
          </a:p>
        </p:txBody>
      </p:sp>
    </p:spTree>
    <p:extLst>
      <p:ext uri="{BB962C8B-B14F-4D97-AF65-F5344CB8AC3E}">
        <p14:creationId xmlns:p14="http://schemas.microsoft.com/office/powerpoint/2010/main" val="106544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7E9D6-37F8-E2D7-C329-904B90E72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수동 입력 3">
            <a:extLst>
              <a:ext uri="{FF2B5EF4-FFF2-40B4-BE49-F238E27FC236}">
                <a16:creationId xmlns:a16="http://schemas.microsoft.com/office/drawing/2014/main" id="{E0E60265-71F7-5258-5D78-D5156C423DE4}"/>
              </a:ext>
            </a:extLst>
          </p:cNvPr>
          <p:cNvSpPr/>
          <p:nvPr/>
        </p:nvSpPr>
        <p:spPr>
          <a:xfrm rot="16200000" flipV="1">
            <a:off x="-27112" y="229366"/>
            <a:ext cx="816224" cy="762003"/>
          </a:xfrm>
          <a:prstGeom prst="flowChartManualInpu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AE0981-9528-F398-732C-3C1EAA5993D3}"/>
              </a:ext>
            </a:extLst>
          </p:cNvPr>
          <p:cNvSpPr txBox="1"/>
          <p:nvPr/>
        </p:nvSpPr>
        <p:spPr>
          <a:xfrm>
            <a:off x="9031422" y="0"/>
            <a:ext cx="31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   </a:t>
            </a:r>
            <a:r>
              <a:rPr lang="en-US" altLang="ko-KR" sz="1200" b="1" dirty="0">
                <a:solidFill>
                  <a:srgbClr val="C00000"/>
                </a:solidFill>
              </a:rPr>
              <a:t>KNU</a:t>
            </a:r>
            <a:r>
              <a:rPr lang="ko-KR" altLang="en-US" sz="1200" b="1" dirty="0"/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Microwave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Convergence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Lab. </a:t>
            </a:r>
            <a:endParaRPr lang="ko-KR" altLang="en-US" sz="1200" b="1" dirty="0">
              <a:solidFill>
                <a:srgbClr val="0070C0"/>
              </a:solidFill>
            </a:endParaRPr>
          </a:p>
        </p:txBody>
      </p:sp>
      <p:pic>
        <p:nvPicPr>
          <p:cNvPr id="89" name="Picture 8" descr="https://lh6.googleusercontent.com/-1KorTb-9fNlSuGH-Gbd_8oqIougjHE3vDCztr68ECBrGDb1z5-RAm88zCeGMAG_w7MpBpXNRvDsKGFAlF2xFWkgmX5yH9sZiNwdDmaxuaXnDi1_njQ9FDuFguB_SUK5J7tXMT22YP_eT9IxSnOcjRu-NEEjZHpMXcIriSLI2OWVAAc=w1280">
            <a:extLst>
              <a:ext uri="{FF2B5EF4-FFF2-40B4-BE49-F238E27FC236}">
                <a16:creationId xmlns:a16="http://schemas.microsoft.com/office/drawing/2014/main" id="{1B516976-859C-81D7-D6FB-A53FB4AF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92" b="95139" l="5822" r="95548">
                        <a14:foregroundMark x1="49658" y1="6944" x2="33219" y2="9722"/>
                        <a14:foregroundMark x1="33219" y1="9722" x2="19863" y2="17708"/>
                        <a14:foregroundMark x1="19863" y1="17708" x2="8562" y2="46528"/>
                        <a14:foregroundMark x1="8562" y1="46528" x2="10616" y2="63542"/>
                        <a14:foregroundMark x1="10616" y1="63542" x2="16781" y2="77778"/>
                        <a14:foregroundMark x1="16781" y1="77778" x2="43151" y2="92361"/>
                        <a14:foregroundMark x1="43151" y1="92361" x2="58562" y2="95833"/>
                        <a14:foregroundMark x1="71406" y1="92361" x2="73973" y2="91667"/>
                        <a14:foregroundMark x1="58562" y1="95833" x2="71406" y2="92361"/>
                        <a14:foregroundMark x1="73973" y1="91667" x2="91781" y2="67361"/>
                        <a14:foregroundMark x1="91781" y1="67361" x2="94863" y2="50000"/>
                        <a14:foregroundMark x1="94863" y1="50000" x2="93151" y2="34028"/>
                        <a14:foregroundMark x1="93151" y1="34028" x2="69178" y2="15278"/>
                        <a14:foregroundMark x1="69178" y1="15278" x2="51027" y2="7292"/>
                        <a14:foregroundMark x1="91781" y1="38889" x2="92466" y2="61458"/>
                        <a14:foregroundMark x1="94521" y1="48264" x2="94521" y2="48264"/>
                        <a14:foregroundMark x1="95548" y1="51042" x2="95548" y2="51042"/>
                        <a14:foregroundMark x1="64384" y1="92014" x2="64384" y2="92014"/>
                        <a14:foregroundMark x1="59247" y1="93056" x2="59247" y2="93056"/>
                        <a14:foregroundMark x1="54795" y1="94097" x2="54795" y2="94097"/>
                        <a14:foregroundMark x1="48973" y1="94444" x2="48973" y2="94444"/>
                        <a14:foregroundMark x1="8904" y1="44097" x2="8904" y2="44097"/>
                        <a14:foregroundMark x1="47945" y1="95139" x2="47945" y2="95139"/>
                        <a14:foregroundMark x1="5822" y1="52083" x2="5822" y2="52083"/>
                        <a14:backgroundMark x1="74658" y1="93403" x2="74658" y2="93403"/>
                        <a14:backgroundMark x1="74315" y1="92361" x2="74315" y2="9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35" y="60224"/>
            <a:ext cx="288007" cy="2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순서도: 수동 입력 34">
            <a:extLst>
              <a:ext uri="{FF2B5EF4-FFF2-40B4-BE49-F238E27FC236}">
                <a16:creationId xmlns:a16="http://schemas.microsoft.com/office/drawing/2014/main" id="{1577523F-FB4C-03E5-8A10-FBB9A6794DC0}"/>
              </a:ext>
            </a:extLst>
          </p:cNvPr>
          <p:cNvSpPr/>
          <p:nvPr/>
        </p:nvSpPr>
        <p:spPr>
          <a:xfrm rot="5400000" flipV="1">
            <a:off x="3135164" y="-2571621"/>
            <a:ext cx="813754" cy="63664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9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94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EBEDF-E0D1-0514-549F-D83A6F111448}"/>
              </a:ext>
            </a:extLst>
          </p:cNvPr>
          <p:cNvSpPr txBox="1"/>
          <p:nvPr/>
        </p:nvSpPr>
        <p:spPr>
          <a:xfrm>
            <a:off x="865515" y="175069"/>
            <a:ext cx="749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 in Education</a:t>
            </a:r>
            <a:endParaRPr lang="ko-KR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39CAC-AD9D-5319-77CA-24A6E58D527C}"/>
              </a:ext>
            </a:extLst>
          </p:cNvPr>
          <p:cNvSpPr txBox="1"/>
          <p:nvPr/>
        </p:nvSpPr>
        <p:spPr>
          <a:xfrm>
            <a:off x="865515" y="640381"/>
            <a:ext cx="577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 Narrow" panose="020B0606020202030204" pitchFamily="34" charset="0"/>
              </a:rPr>
              <a:t>Effectiveness   2/2</a:t>
            </a:r>
            <a:endParaRPr lang="ko-KR" alt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8E78C0-BB4B-D348-FCF1-73C64A4B6540}"/>
              </a:ext>
            </a:extLst>
          </p:cNvPr>
          <p:cNvSpPr txBox="1"/>
          <p:nvPr/>
        </p:nvSpPr>
        <p:spPr>
          <a:xfrm>
            <a:off x="358814" y="1128252"/>
            <a:ext cx="1039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Font typeface="Wingdings" pitchFamily="2" charset="2"/>
              <a:buChar char="v"/>
            </a:pPr>
            <a:r>
              <a:rPr lang="en-US" altLang="ko-K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Mathematica is Especially Effective for Education (3/3)</a:t>
            </a:r>
          </a:p>
        </p:txBody>
      </p:sp>
      <p:sp>
        <p:nvSpPr>
          <p:cNvPr id="3" name="슬라이드 번호 개체 틀 30">
            <a:extLst>
              <a:ext uri="{FF2B5EF4-FFF2-40B4-BE49-F238E27FC236}">
                <a16:creationId xmlns:a16="http://schemas.microsoft.com/office/drawing/2014/main" id="{05CD8E1A-41B1-1D10-9152-AE5EA7903CCB}"/>
              </a:ext>
            </a:extLst>
          </p:cNvPr>
          <p:cNvSpPr txBox="1">
            <a:spLocks/>
          </p:cNvSpPr>
          <p:nvPr/>
        </p:nvSpPr>
        <p:spPr>
          <a:xfrm>
            <a:off x="11346426" y="6484784"/>
            <a:ext cx="383458" cy="269978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A47C2E5-B4DD-4FB0-9C61-D67D92BE9667}" type="slidenum">
              <a:rPr lang="ko-KR" altLang="en-US" sz="1200" smtClean="0"/>
              <a:pPr algn="ctr"/>
              <a:t>9</a:t>
            </a:fld>
            <a:r>
              <a:rPr lang="en-US" altLang="ko-KR" dirty="0"/>
              <a:t>	       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CC42ED-08E1-5631-69D5-1672FA81DFE3}"/>
              </a:ext>
            </a:extLst>
          </p:cNvPr>
          <p:cNvSpPr txBox="1"/>
          <p:nvPr/>
        </p:nvSpPr>
        <p:spPr>
          <a:xfrm>
            <a:off x="638174" y="1633936"/>
            <a:ext cx="1039558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lvl="1" indent="-342900">
              <a:spcAft>
                <a:spcPts val="700"/>
              </a:spcAft>
              <a:buFont typeface="Wingdings" pitchFamily="2" charset="2"/>
              <a:buChar char="Ø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Mathematica’s textbook-like notation: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Closely matches standard mathematical expressions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Reduces cognitive load compared to traditional programming</a:t>
            </a:r>
          </a:p>
          <a:p>
            <a:pPr marL="809625" lvl="2" indent="-342900">
              <a:spcAft>
                <a:spcPts val="700"/>
              </a:spcAft>
              <a:buFont typeface="Wingdings" pitchFamily="2" charset="2"/>
              <a:buChar char="ü"/>
            </a:pPr>
            <a:r>
              <a:rPr lang="en-US" altLang="ko-KR" sz="2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Helps students focus on concepts, not syntax</a:t>
            </a:r>
          </a:p>
        </p:txBody>
      </p:sp>
    </p:spTree>
    <p:extLst>
      <p:ext uri="{BB962C8B-B14F-4D97-AF65-F5344CB8AC3E}">
        <p14:creationId xmlns:p14="http://schemas.microsoft.com/office/powerpoint/2010/main" val="23391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067D126C29FA4C4CA0D344C3884BD0FF" ma:contentTypeVersion="9" ma:contentTypeDescription="새 문서를 만듭니다." ma:contentTypeScope="" ma:versionID="c77f3e69eda1d76f1d5f4700ce5954e5">
  <xsd:schema xmlns:xsd="http://www.w3.org/2001/XMLSchema" xmlns:xs="http://www.w3.org/2001/XMLSchema" xmlns:p="http://schemas.microsoft.com/office/2006/metadata/properties" xmlns:ns3="9733c1a9-f564-4943-a766-da88c7239ea7" targetNamespace="http://schemas.microsoft.com/office/2006/metadata/properties" ma:root="true" ma:fieldsID="9812c05610cac8ba5134e034fd19b7db" ns3:_="">
    <xsd:import namespace="9733c1a9-f564-4943-a766-da88c7239e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3c1a9-f564-4943-a766-da88c7239e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CCBF85-7A08-4EE0-BCCB-78E661F79CD9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733c1a9-f564-4943-a766-da88c7239ea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557D75A-D0A3-4979-921C-D04D70D2A3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3c1a9-f564-4943-a766-da88c7239e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069935-8E5D-4783-BBE8-67E4C260F6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72895</TotalTime>
  <Words>1347</Words>
  <Application>Microsoft Macintosh PowerPoint</Application>
  <PresentationFormat>와이드스크린</PresentationFormat>
  <Paragraphs>299</Paragraphs>
  <Slides>27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맑은 고딕</vt:lpstr>
      <vt:lpstr>Arial</vt:lpstr>
      <vt:lpstr>Arial Narrow</vt:lpstr>
      <vt:lpstr>Arial Rounded MT Bold</vt:lpstr>
      <vt:lpstr>Times New Roman</vt:lpstr>
      <vt:lpstr>Wingdings</vt:lpstr>
      <vt:lpstr>Office 테마</vt:lpstr>
      <vt:lpstr>1_Office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</dc:creator>
  <cp:lastModifiedBy>Kang Wook Kim</cp:lastModifiedBy>
  <cp:revision>797</cp:revision>
  <cp:lastPrinted>2026-04-01T08:20:08Z</cp:lastPrinted>
  <dcterms:created xsi:type="dcterms:W3CDTF">2022-12-26T10:53:00Z</dcterms:created>
  <dcterms:modified xsi:type="dcterms:W3CDTF">2026-04-02T05:23:43Z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0x010100067D126C29FA4C4CA0D344C3884BD0FF</vt:lpwstr>
  </property>
</Properties>
</file>